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8" r:id="rId3"/>
    <p:sldId id="327" r:id="rId4"/>
    <p:sldId id="342" r:id="rId5"/>
    <p:sldId id="329" r:id="rId6"/>
    <p:sldId id="332" r:id="rId7"/>
    <p:sldId id="330" r:id="rId8"/>
    <p:sldId id="331" r:id="rId9"/>
    <p:sldId id="333" r:id="rId10"/>
    <p:sldId id="346" r:id="rId11"/>
    <p:sldId id="335" r:id="rId12"/>
    <p:sldId id="336" r:id="rId13"/>
    <p:sldId id="347" r:id="rId14"/>
    <p:sldId id="345" r:id="rId15"/>
    <p:sldId id="348" r:id="rId16"/>
    <p:sldId id="338" r:id="rId17"/>
    <p:sldId id="339" r:id="rId18"/>
    <p:sldId id="349" r:id="rId19"/>
    <p:sldId id="337" r:id="rId20"/>
    <p:sldId id="322" r:id="rId21"/>
    <p:sldId id="33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FC8"/>
    <a:srgbClr val="FF8C9B"/>
    <a:srgbClr val="F86460"/>
    <a:srgbClr val="0D7ADA"/>
    <a:srgbClr val="407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3"/>
    <p:restoredTop sz="94302"/>
  </p:normalViewPr>
  <p:slideViewPr>
    <p:cSldViewPr snapToGrid="0" snapToObjects="1">
      <p:cViewPr>
        <p:scale>
          <a:sx n="89" d="100"/>
          <a:sy n="89" d="100"/>
        </p:scale>
        <p:origin x="15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208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matthewkavanagh/Dropbox%20(Personal)/Active%20Writing%20&amp;%20research/Guidelines%20article/APSA/GL%20plot%20of%20main%20regression%20&amp;%20CIs%20for%20tal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matthewkavanagh/Dropbox%20(Personal)/Active%20Writing%20&amp;%20research/Guidelines%20article/APSA/GL%20plot%20of%20main%20regression%20&amp;%20CIs%20for%20tal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matthewkavanagh/Dropbox%20(Personal)/Active%20Writing%20&amp;%20research/Guidelines%20article/APSA/GL%20plot%20of%20main%20regression%20&amp;%20CIs%20for%20tal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ELF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Ref>
                <c:f>Sheet1!$B$20:$H$20</c:f>
                <c:numCache>
                  <c:formatCode>General</c:formatCode>
                  <c:ptCount val="7"/>
                  <c:pt idx="0">
                    <c:v>0.39</c:v>
                  </c:pt>
                  <c:pt idx="1">
                    <c:v>0.14</c:v>
                  </c:pt>
                  <c:pt idx="2">
                    <c:v>0.04</c:v>
                  </c:pt>
                  <c:pt idx="3">
                    <c:v>0.02</c:v>
                  </c:pt>
                  <c:pt idx="4">
                    <c:v>0.25</c:v>
                  </c:pt>
                </c:numCache>
              </c:numRef>
            </c:plus>
            <c:minus>
              <c:numRef>
                <c:f>Sheet1!$B$20:$H$20</c:f>
                <c:numCache>
                  <c:formatCode>General</c:formatCode>
                  <c:ptCount val="7"/>
                  <c:pt idx="0">
                    <c:v>0.39</c:v>
                  </c:pt>
                  <c:pt idx="1">
                    <c:v>0.14</c:v>
                  </c:pt>
                  <c:pt idx="2">
                    <c:v>0.04</c:v>
                  </c:pt>
                  <c:pt idx="3">
                    <c:v>0.02</c:v>
                  </c:pt>
                  <c:pt idx="4">
                    <c:v>0.25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Sheet1!$B$16:$F$16</c:f>
              <c:numCache>
                <c:formatCode>General</c:formatCode>
                <c:ptCount val="5"/>
                <c:pt idx="0">
                  <c:v>0.58</c:v>
                </c:pt>
                <c:pt idx="1">
                  <c:v>1.21</c:v>
                </c:pt>
                <c:pt idx="2">
                  <c:v>0.98</c:v>
                </c:pt>
                <c:pt idx="3">
                  <c:v>1.02</c:v>
                </c:pt>
                <c:pt idx="4">
                  <c:v>1.0</c:v>
                </c:pt>
              </c:numCache>
            </c:numRef>
          </c:xVal>
          <c:yVal>
            <c:numRef>
              <c:f>Sheet1!$B$14:$F$14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0042048"/>
        <c:axId val="961442944"/>
      </c:scatterChart>
      <c:valAx>
        <c:axId val="900042048"/>
        <c:scaling>
          <c:orientation val="minMax"/>
        </c:scaling>
        <c:delete val="0"/>
        <c:axPos val="t"/>
        <c:majorTickMark val="none"/>
        <c:minorTickMark val="none"/>
        <c:tickLblPos val="high"/>
        <c:spPr>
          <a:pattFill prst="pct5">
            <a:fgClr>
              <a:schemeClr val="accent1"/>
            </a:fgClr>
            <a:bgClr>
              <a:schemeClr val="bg1"/>
            </a:bgClr>
          </a:pattFill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442944"/>
        <c:crosses val="autoZero"/>
        <c:crossBetween val="midCat"/>
      </c:valAx>
      <c:valAx>
        <c:axId val="961442944"/>
        <c:scaling>
          <c:orientation val="maxMin"/>
        </c:scaling>
        <c:delete val="1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900042048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ELF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Ref>
                <c:f>Sheet1!$B$20:$H$20</c:f>
                <c:numCache>
                  <c:formatCode>General</c:formatCode>
                  <c:ptCount val="7"/>
                  <c:pt idx="0">
                    <c:v>0.39</c:v>
                  </c:pt>
                  <c:pt idx="1">
                    <c:v>0.14</c:v>
                  </c:pt>
                  <c:pt idx="2">
                    <c:v>0.04</c:v>
                  </c:pt>
                  <c:pt idx="3">
                    <c:v>0.02</c:v>
                  </c:pt>
                  <c:pt idx="4">
                    <c:v>0.25</c:v>
                  </c:pt>
                </c:numCache>
              </c:numRef>
            </c:plus>
            <c:minus>
              <c:numRef>
                <c:f>Sheet1!$B$20:$H$20</c:f>
                <c:numCache>
                  <c:formatCode>General</c:formatCode>
                  <c:ptCount val="7"/>
                  <c:pt idx="0">
                    <c:v>0.39</c:v>
                  </c:pt>
                  <c:pt idx="1">
                    <c:v>0.14</c:v>
                  </c:pt>
                  <c:pt idx="2">
                    <c:v>0.04</c:v>
                  </c:pt>
                  <c:pt idx="3">
                    <c:v>0.02</c:v>
                  </c:pt>
                  <c:pt idx="4">
                    <c:v>0.25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Sheet1!$B$16:$F$16</c:f>
              <c:numCache>
                <c:formatCode>General</c:formatCode>
                <c:ptCount val="5"/>
                <c:pt idx="0">
                  <c:v>0.58</c:v>
                </c:pt>
                <c:pt idx="1">
                  <c:v>1.21</c:v>
                </c:pt>
                <c:pt idx="2">
                  <c:v>0.98</c:v>
                </c:pt>
                <c:pt idx="3">
                  <c:v>1.02</c:v>
                </c:pt>
                <c:pt idx="4">
                  <c:v>1.0</c:v>
                </c:pt>
              </c:numCache>
            </c:numRef>
          </c:xVal>
          <c:yVal>
            <c:numRef>
              <c:f>Sheet1!$B$14:$F$14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9230176"/>
        <c:axId val="881570736"/>
      </c:scatterChart>
      <c:valAx>
        <c:axId val="849230176"/>
        <c:scaling>
          <c:orientation val="minMax"/>
        </c:scaling>
        <c:delete val="0"/>
        <c:axPos val="t"/>
        <c:majorTickMark val="none"/>
        <c:minorTickMark val="none"/>
        <c:tickLblPos val="high"/>
        <c:spPr>
          <a:pattFill prst="pct5">
            <a:fgClr>
              <a:schemeClr val="accent1"/>
            </a:fgClr>
            <a:bgClr>
              <a:schemeClr val="bg1"/>
            </a:bgClr>
          </a:pattFill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570736"/>
        <c:crosses val="autoZero"/>
        <c:crossBetween val="midCat"/>
      </c:valAx>
      <c:valAx>
        <c:axId val="881570736"/>
        <c:scaling>
          <c:orientation val="maxMin"/>
        </c:scaling>
        <c:delete val="1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849230176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ELF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Ref>
                <c:f>Sheet1!$B$20:$H$20</c:f>
                <c:numCache>
                  <c:formatCode>General</c:formatCode>
                  <c:ptCount val="7"/>
                  <c:pt idx="0">
                    <c:v>0.39</c:v>
                  </c:pt>
                  <c:pt idx="1">
                    <c:v>0.14</c:v>
                  </c:pt>
                  <c:pt idx="2">
                    <c:v>0.04</c:v>
                  </c:pt>
                  <c:pt idx="3">
                    <c:v>0.02</c:v>
                  </c:pt>
                  <c:pt idx="4">
                    <c:v>0.25</c:v>
                  </c:pt>
                </c:numCache>
              </c:numRef>
            </c:plus>
            <c:minus>
              <c:numRef>
                <c:f>Sheet1!$B$20:$H$20</c:f>
                <c:numCache>
                  <c:formatCode>General</c:formatCode>
                  <c:ptCount val="7"/>
                  <c:pt idx="0">
                    <c:v>0.39</c:v>
                  </c:pt>
                  <c:pt idx="1">
                    <c:v>0.14</c:v>
                  </c:pt>
                  <c:pt idx="2">
                    <c:v>0.04</c:v>
                  </c:pt>
                  <c:pt idx="3">
                    <c:v>0.02</c:v>
                  </c:pt>
                  <c:pt idx="4">
                    <c:v>0.25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Sheet1!$B$16:$F$16</c:f>
              <c:numCache>
                <c:formatCode>General</c:formatCode>
                <c:ptCount val="5"/>
                <c:pt idx="0">
                  <c:v>0.58</c:v>
                </c:pt>
                <c:pt idx="1">
                  <c:v>1.21</c:v>
                </c:pt>
                <c:pt idx="2">
                  <c:v>0.98</c:v>
                </c:pt>
                <c:pt idx="3">
                  <c:v>1.02</c:v>
                </c:pt>
                <c:pt idx="4">
                  <c:v>1.0</c:v>
                </c:pt>
              </c:numCache>
            </c:numRef>
          </c:xVal>
          <c:yVal>
            <c:numRef>
              <c:f>Sheet1!$B$14:$F$14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370784"/>
        <c:axId val="809771216"/>
      </c:scatterChart>
      <c:valAx>
        <c:axId val="848370784"/>
        <c:scaling>
          <c:orientation val="minMax"/>
        </c:scaling>
        <c:delete val="0"/>
        <c:axPos val="t"/>
        <c:majorTickMark val="none"/>
        <c:minorTickMark val="none"/>
        <c:tickLblPos val="high"/>
        <c:spPr>
          <a:pattFill prst="pct5">
            <a:fgClr>
              <a:schemeClr val="accent1"/>
            </a:fgClr>
            <a:bgClr>
              <a:schemeClr val="bg1"/>
            </a:bgClr>
          </a:pattFill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771216"/>
        <c:crosses val="autoZero"/>
        <c:crossBetween val="midCat"/>
      </c:valAx>
      <c:valAx>
        <c:axId val="809771216"/>
        <c:scaling>
          <c:orientation val="maxMin"/>
        </c:scaling>
        <c:delete val="1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848370784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9B621-2E17-354E-825E-6D7C936EFA7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8A3C4-7EDC-D649-AC6B-20A5AB1C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61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7A48F-7809-064C-9D88-482A888AB089}" type="datetimeFigureOut">
              <a:rPr lang="en-US" smtClean="0"/>
              <a:t>7/25/18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FCAAA-657C-4D48-A7F9-14A56F30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92900" y="6486525"/>
            <a:ext cx="2882900" cy="365125"/>
          </a:xfrm>
        </p:spPr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486526"/>
            <a:ext cx="2057400" cy="365125"/>
          </a:xfrm>
        </p:spPr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4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0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8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56400" y="6435726"/>
            <a:ext cx="3086100" cy="365125"/>
          </a:xfrm>
        </p:spPr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35726"/>
            <a:ext cx="2057400" cy="365125"/>
          </a:xfrm>
        </p:spPr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44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1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3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8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99300" y="6341591"/>
            <a:ext cx="1416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A10C-034D-CB42-B18B-A82D667A62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44" y="1489192"/>
            <a:ext cx="7772400" cy="1047631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dirty="0"/>
              <a:t>A political economy of HIV treatment </a:t>
            </a:r>
            <a:r>
              <a:rPr lang="en-US" sz="4800" b="1" dirty="0" smtClean="0"/>
              <a:t>policy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044" y="2660346"/>
            <a:ext cx="6858000" cy="165576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Drivers of Health Policy Diffusion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607" y="3516301"/>
            <a:ext cx="765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0" indent="-1485900"/>
            <a:r>
              <a:rPr lang="en-US" b="1" dirty="0" smtClean="0"/>
              <a:t>Matthew M Kavanagh PhD,</a:t>
            </a:r>
            <a:r>
              <a:rPr lang="en-US" dirty="0" smtClean="0"/>
              <a:t> Georgetown University</a:t>
            </a:r>
          </a:p>
          <a:p>
            <a:pPr marL="1485900" indent="-1485900"/>
            <a:r>
              <a:rPr lang="en-US" b="1" dirty="0" err="1" smtClean="0"/>
              <a:t>Somya</a:t>
            </a:r>
            <a:r>
              <a:rPr lang="en-US" b="1" dirty="0" smtClean="0"/>
              <a:t> Gupta, </a:t>
            </a:r>
            <a:r>
              <a:rPr lang="en-US" dirty="0" smtClean="0"/>
              <a:t>International Association of Providers in AIDS Care</a:t>
            </a:r>
          </a:p>
          <a:p>
            <a:pPr marL="1485900" indent="-1485900"/>
            <a:r>
              <a:rPr lang="en-US" b="1" dirty="0" err="1" smtClean="0"/>
              <a:t>Kalind</a:t>
            </a:r>
            <a:r>
              <a:rPr lang="en-US" b="1" dirty="0" smtClean="0"/>
              <a:t> Parish, </a:t>
            </a:r>
            <a:r>
              <a:rPr lang="en-US" dirty="0" smtClean="0"/>
              <a:t>University of Pennsylvania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14" y="220865"/>
            <a:ext cx="8467772" cy="709282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Speed of adoption of HIV treatment guidelines </a:t>
            </a:r>
            <a:br>
              <a:rPr lang="en-US" sz="2200" dirty="0" smtClean="0"/>
            </a:br>
            <a:r>
              <a:rPr lang="en-US" sz="2200" dirty="0" smtClean="0"/>
              <a:t>(Cox Proportional Hazard Model)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8114" y="1043551"/>
            <a:ext cx="184998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 smtClean="0"/>
          </a:p>
          <a:p>
            <a:endParaRPr lang="en-US" sz="1500" dirty="0"/>
          </a:p>
          <a:p>
            <a:r>
              <a:rPr lang="en-US" sz="1500" dirty="0" smtClean="0"/>
              <a:t>Ethnolinguistic fractionalization</a:t>
            </a:r>
            <a:r>
              <a:rPr lang="en-US" sz="2200" dirty="0" smtClean="0"/>
              <a:t>***</a:t>
            </a:r>
          </a:p>
          <a:p>
            <a:endParaRPr lang="en-US" sz="800" dirty="0" smtClean="0"/>
          </a:p>
          <a:p>
            <a:endParaRPr lang="en-US" sz="800" dirty="0"/>
          </a:p>
          <a:p>
            <a:r>
              <a:rPr lang="en-US" sz="1500" dirty="0" smtClean="0"/>
              <a:t>Veto Points</a:t>
            </a:r>
            <a:r>
              <a:rPr lang="en-US" sz="1600" dirty="0"/>
              <a:t> </a:t>
            </a:r>
            <a:r>
              <a:rPr lang="en-US" sz="2200" dirty="0"/>
              <a:t>*</a:t>
            </a:r>
            <a:endParaRPr lang="en-US" sz="2200" dirty="0" smtClean="0"/>
          </a:p>
          <a:p>
            <a:endParaRPr lang="en-US" sz="1500" dirty="0"/>
          </a:p>
          <a:p>
            <a:endParaRPr lang="en-US" sz="800" dirty="0"/>
          </a:p>
          <a:p>
            <a:endParaRPr lang="en-US" sz="800" dirty="0" smtClean="0"/>
          </a:p>
          <a:p>
            <a:r>
              <a:rPr lang="en-US" sz="1500" dirty="0" smtClean="0"/>
              <a:t>Democracy</a:t>
            </a:r>
          </a:p>
          <a:p>
            <a:endParaRPr lang="en-US" sz="15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1500" dirty="0" smtClean="0"/>
              <a:t>HIV Prevalence*  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    (%)</a:t>
            </a:r>
          </a:p>
          <a:p>
            <a:endParaRPr lang="en-US" sz="1500" dirty="0" smtClean="0"/>
          </a:p>
          <a:p>
            <a:endParaRPr lang="en-US" sz="1500" dirty="0"/>
          </a:p>
          <a:p>
            <a:endParaRPr lang="en-US" sz="400" dirty="0"/>
          </a:p>
          <a:p>
            <a:r>
              <a:rPr lang="en-US" sz="1500" dirty="0" smtClean="0"/>
              <a:t>GDP (per capita)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8096" y="6224886"/>
            <a:ext cx="66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: 237       country-level </a:t>
            </a:r>
            <a:r>
              <a:rPr lang="en-US" sz="1600" dirty="0"/>
              <a:t>clustered standard errors </a:t>
            </a:r>
            <a:endParaRPr lang="en-US" sz="1600" dirty="0" smtClean="0"/>
          </a:p>
          <a:p>
            <a:r>
              <a:rPr lang="en-US" sz="1600" dirty="0" err="1" smtClean="0"/>
              <a:t>ph</a:t>
            </a:r>
            <a:r>
              <a:rPr lang="en-US" sz="1600" dirty="0" smtClean="0"/>
              <a:t> test: 0.00  control for GL: yes 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10892" y="852669"/>
            <a:ext cx="6188558" cy="5266797"/>
            <a:chOff x="0" y="0"/>
            <a:chExt cx="7215716" cy="6910917"/>
          </a:xfrm>
        </p:grpSpPr>
        <p:graphicFrame>
          <p:nvGraphicFramePr>
            <p:cNvPr id="17" name="Chart 16"/>
            <p:cNvGraphicFramePr/>
            <p:nvPr>
              <p:extLst>
                <p:ext uri="{D42A27DB-BD31-4B8C-83A1-F6EECF244321}">
                  <p14:modId xmlns:p14="http://schemas.microsoft.com/office/powerpoint/2010/main" val="185768405"/>
                </p:ext>
              </p:extLst>
            </p:nvPr>
          </p:nvGraphicFramePr>
          <p:xfrm>
            <a:off x="0" y="0"/>
            <a:ext cx="7215716" cy="69109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H="1">
              <a:off x="4405602" y="250469"/>
              <a:ext cx="5066" cy="617547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4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216" y="370680"/>
            <a:ext cx="846777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Expected factors do not have an effect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4579" y="1406390"/>
            <a:ext cx="832740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Disease burden</a:t>
            </a:r>
          </a:p>
          <a:p>
            <a:r>
              <a:rPr lang="en-US" sz="1600" dirty="0" smtClean="0"/>
              <a:t>Statistical significance in some models, but very small effect </a:t>
            </a:r>
            <a:r>
              <a:rPr lang="en-US" sz="1600" dirty="0" smtClean="0"/>
              <a:t>size. </a:t>
            </a:r>
          </a:p>
          <a:p>
            <a:r>
              <a:rPr lang="en-US" sz="1600" dirty="0" smtClean="0"/>
              <a:t>Interviewees </a:t>
            </a:r>
            <a:r>
              <a:rPr lang="en-US" sz="1600" dirty="0" smtClean="0"/>
              <a:t>report no consideration of relative </a:t>
            </a:r>
            <a:r>
              <a:rPr lang="en-US" sz="1600" dirty="0" smtClean="0"/>
              <a:t>prevalence.</a:t>
            </a:r>
            <a:endParaRPr lang="en-US" sz="1600" dirty="0" smtClean="0"/>
          </a:p>
          <a:p>
            <a:r>
              <a:rPr lang="en-US" sz="1600" dirty="0" smtClean="0"/>
              <a:t>Going from prevalence of South Sudan (2.7%) to Malawi (9.2%) speeds adoption </a:t>
            </a:r>
            <a:r>
              <a:rPr lang="en-US" sz="1600" b="1" u="sng" dirty="0" smtClean="0"/>
              <a:t>3</a:t>
            </a:r>
            <a:r>
              <a:rPr lang="en-US" sz="1600" b="1" u="sng" dirty="0" smtClean="0"/>
              <a:t>%.</a:t>
            </a:r>
            <a:endParaRPr lang="en-US" sz="1600" b="1" u="sng" dirty="0" smtClean="0"/>
          </a:p>
          <a:p>
            <a:pPr lvl="1"/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Evidence is considered</a:t>
            </a:r>
            <a:endParaRPr lang="is-IS" b="1" dirty="0" smtClean="0"/>
          </a:p>
          <a:p>
            <a:r>
              <a:rPr lang="en-US" sz="1600" dirty="0"/>
              <a:t>I</a:t>
            </a:r>
            <a:r>
              <a:rPr lang="en-US" sz="1600" dirty="0" smtClean="0"/>
              <a:t>nterviewees </a:t>
            </a:r>
            <a:r>
              <a:rPr lang="en-US" sz="1600" dirty="0"/>
              <a:t>all </a:t>
            </a:r>
            <a:r>
              <a:rPr lang="en-US" sz="1600" dirty="0" smtClean="0"/>
              <a:t>reported</a:t>
            </a:r>
            <a:r>
              <a:rPr lang="en-US" sz="1600" dirty="0"/>
              <a:t>, without exception, a discussion of the medical </a:t>
            </a:r>
            <a:r>
              <a:rPr lang="en-US" sz="1600" dirty="0" smtClean="0"/>
              <a:t>evidence. Some </a:t>
            </a:r>
            <a:r>
              <a:rPr lang="en-US" sz="1600" dirty="0"/>
              <a:t>interviewees reported slight differences in how countries weighed the evidence, especially during earlier guidelines </a:t>
            </a:r>
            <a:r>
              <a:rPr lang="en-US" sz="1600" dirty="0" smtClean="0"/>
              <a:t>writing, </a:t>
            </a:r>
            <a:r>
              <a:rPr lang="en-US" sz="1600" dirty="0"/>
              <a:t>by the time the WHO changed its </a:t>
            </a:r>
            <a:r>
              <a:rPr lang="en-US" sz="1600" dirty="0" smtClean="0"/>
              <a:t>guidelines </a:t>
            </a:r>
            <a:r>
              <a:rPr lang="en-US" sz="1600" dirty="0"/>
              <a:t>the science was </a:t>
            </a:r>
            <a:r>
              <a:rPr lang="en-US" sz="1600" dirty="0" smtClean="0"/>
              <a:t>clear.</a:t>
            </a:r>
            <a:endParaRPr lang="is-IS" sz="1600" dirty="0"/>
          </a:p>
          <a:p>
            <a:pPr marL="342900" indent="-342900">
              <a:buFont typeface="Arial" charset="0"/>
              <a:buChar char="•"/>
            </a:pPr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Wealth &amp; cost effectiveness</a:t>
            </a:r>
          </a:p>
          <a:p>
            <a:r>
              <a:rPr lang="en-US" sz="1600" dirty="0" smtClean="0"/>
              <a:t>GDP/pc not significant. In interviews </a:t>
            </a:r>
            <a:r>
              <a:rPr lang="en-US" sz="1600" dirty="0"/>
              <a:t>only some guidelines processes considered cost</a:t>
            </a:r>
            <a:r>
              <a:rPr lang="en-US" sz="1600" dirty="0" smtClean="0"/>
              <a:t>. Low income countries always considered cost, wealthy countries rarely. Rarely formal Cost-Bene, mostly political in LICs.</a:t>
            </a:r>
          </a:p>
          <a:p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Democracy</a:t>
            </a:r>
          </a:p>
          <a:p>
            <a:r>
              <a:rPr lang="en-US" sz="1600" dirty="0" smtClean="0"/>
              <a:t>Not significant. </a:t>
            </a:r>
            <a:r>
              <a:rPr lang="en-US" sz="1600" dirty="0" err="1" smtClean="0"/>
              <a:t>Qual</a:t>
            </a:r>
            <a:r>
              <a:rPr lang="en-US" sz="1600" dirty="0" smtClean="0"/>
              <a:t>: guidelines </a:t>
            </a:r>
            <a:r>
              <a:rPr lang="en-US" sz="1600" dirty="0"/>
              <a:t>are not </a:t>
            </a:r>
            <a:r>
              <a:rPr lang="en-US" sz="1600" dirty="0" smtClean="0"/>
              <a:t>legislated, bureaucratic, </a:t>
            </a:r>
            <a:r>
              <a:rPr lang="en-US" sz="1600" dirty="0" err="1" smtClean="0"/>
              <a:t>electeds</a:t>
            </a:r>
            <a:r>
              <a:rPr lang="en-US" sz="1600" dirty="0" smtClean="0"/>
              <a:t> play </a:t>
            </a:r>
            <a:r>
              <a:rPr lang="en-US" sz="1600" dirty="0" smtClean="0"/>
              <a:t>idiosyncratic </a:t>
            </a:r>
            <a:r>
              <a:rPr lang="en-US" sz="1600" dirty="0" smtClean="0"/>
              <a:t>role. Information flows even in non-democracy (e.g. Thailand fast mover under military </a:t>
            </a:r>
            <a:r>
              <a:rPr lang="en-US" sz="1600" dirty="0" err="1" smtClean="0"/>
              <a:t>govt</a:t>
            </a:r>
            <a:r>
              <a:rPr lang="en-US" sz="1600" dirty="0" smtClean="0"/>
              <a:t>)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Structure of government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6614" y="1825625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Veto points: </a:t>
            </a:r>
            <a:r>
              <a:rPr lang="en-US" sz="2400" dirty="0" smtClean="0"/>
              <a:t>individual </a:t>
            </a:r>
            <a:r>
              <a:rPr lang="en-US" sz="2400" dirty="0"/>
              <a:t>or collective actor whose agreement </a:t>
            </a:r>
            <a:r>
              <a:rPr lang="en-US" sz="2400" dirty="0" smtClean="0"/>
              <a:t>is </a:t>
            </a:r>
            <a:r>
              <a:rPr lang="en-US" sz="2400" dirty="0"/>
              <a:t>required for a change in </a:t>
            </a:r>
            <a:r>
              <a:rPr lang="en-US" sz="2400" dirty="0" smtClean="0"/>
              <a:t>policy </a:t>
            </a:r>
          </a:p>
          <a:p>
            <a:r>
              <a:rPr lang="en-US" sz="2400" dirty="0" smtClean="0"/>
              <a:t>(e.g. a house of parliament, minister, etc.)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14" y="220865"/>
            <a:ext cx="8467772" cy="709282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Speed of adoption of HIV treatment guidelines </a:t>
            </a:r>
            <a:br>
              <a:rPr lang="en-US" sz="2200" dirty="0" smtClean="0"/>
            </a:br>
            <a:r>
              <a:rPr lang="en-US" sz="2200" dirty="0" smtClean="0"/>
              <a:t>(Cox Proportional Hazard Model)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8114" y="1043551"/>
            <a:ext cx="1849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800" dirty="0" smtClean="0"/>
          </a:p>
          <a:p>
            <a:endParaRPr lang="en-US" sz="800" dirty="0"/>
          </a:p>
          <a:p>
            <a:r>
              <a:rPr lang="en-US" sz="1500" b="1" dirty="0" smtClean="0"/>
              <a:t>Veto Points</a:t>
            </a:r>
            <a:r>
              <a:rPr lang="en-US" sz="1600" b="1" dirty="0"/>
              <a:t> </a:t>
            </a:r>
            <a:r>
              <a:rPr lang="en-US" sz="2200" b="1" dirty="0"/>
              <a:t>*</a:t>
            </a:r>
            <a:endParaRPr lang="en-US" sz="2200" b="1" dirty="0" smtClean="0"/>
          </a:p>
          <a:p>
            <a:endParaRPr lang="en-US" sz="1500" dirty="0"/>
          </a:p>
          <a:p>
            <a:endParaRPr lang="en-US" sz="800" dirty="0"/>
          </a:p>
          <a:p>
            <a:endParaRPr lang="en-US" sz="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188096" y="6224886"/>
            <a:ext cx="66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: 237       country-level </a:t>
            </a:r>
            <a:r>
              <a:rPr lang="en-US" sz="1600" dirty="0"/>
              <a:t>clustered standard errors </a:t>
            </a:r>
            <a:endParaRPr lang="en-US" sz="1600" dirty="0" smtClean="0"/>
          </a:p>
          <a:p>
            <a:r>
              <a:rPr lang="en-US" sz="1600" dirty="0" err="1" smtClean="0"/>
              <a:t>ph</a:t>
            </a:r>
            <a:r>
              <a:rPr lang="en-US" sz="1600" dirty="0" smtClean="0"/>
              <a:t> test: 0.00  control for GL: yes 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10892" y="852669"/>
            <a:ext cx="6188558" cy="5266797"/>
            <a:chOff x="0" y="0"/>
            <a:chExt cx="7215716" cy="6910917"/>
          </a:xfrm>
        </p:grpSpPr>
        <p:graphicFrame>
          <p:nvGraphicFramePr>
            <p:cNvPr id="17" name="Chart 16"/>
            <p:cNvGraphicFramePr/>
            <p:nvPr/>
          </p:nvGraphicFramePr>
          <p:xfrm>
            <a:off x="0" y="0"/>
            <a:ext cx="7215716" cy="69109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H="1">
              <a:off x="4405602" y="250469"/>
              <a:ext cx="5066" cy="617547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84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Structure of government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8650" y="1548174"/>
            <a:ext cx="8116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Veto points: strongly </a:t>
            </a:r>
            <a:r>
              <a:rPr lang="en-US" dirty="0"/>
              <a:t>associated with </a:t>
            </a:r>
            <a:r>
              <a:rPr lang="en-US" b="1" i="1" dirty="0"/>
              <a:t>faster</a:t>
            </a:r>
            <a:r>
              <a:rPr lang="en-US" dirty="0"/>
              <a:t> policy adoption.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 veto point (Moldova</a:t>
            </a:r>
            <a:r>
              <a:rPr lang="en-US" dirty="0"/>
              <a:t>, Angola; etc.)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6 veto </a:t>
            </a:r>
            <a:r>
              <a:rPr lang="en-US" dirty="0"/>
              <a:t>points (Denmark; </a:t>
            </a:r>
            <a:r>
              <a:rPr lang="en-US" dirty="0" smtClean="0"/>
              <a:t>Iraq)</a:t>
            </a:r>
          </a:p>
          <a:p>
            <a:r>
              <a:rPr lang="en-US" dirty="0" smtClean="0"/>
              <a:t>               = </a:t>
            </a:r>
            <a:r>
              <a:rPr lang="en-US" b="1" u="sng" dirty="0" smtClean="0"/>
              <a:t>64%</a:t>
            </a:r>
            <a:r>
              <a:rPr lang="en-US" dirty="0" smtClean="0"/>
              <a:t> faster adoption</a:t>
            </a:r>
          </a:p>
          <a:p>
            <a:endParaRPr lang="en-US" dirty="0"/>
          </a:p>
          <a:p>
            <a:r>
              <a:rPr lang="en-US" dirty="0" smtClean="0"/>
              <a:t>Counterintuitive but previous point: bureaucratic process, veto points empower political and social minorities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22400" y="3755966"/>
            <a:ext cx="71818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count on a few politicos who will pick up the phone to make sure the HHS process is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moving.”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-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AIDS policy NGO leader,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USA (high veto points)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“The sectors engaged are the Ministry of Health and Ministry of Finance as well as some development partners. No,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parliamentarians do not play a role. Civil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soceity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consulted but the decision is taken by experts inside the Ministry.”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–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HIV program manager,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Rwanda (low veto points)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14" y="220865"/>
            <a:ext cx="8467772" cy="709282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Speed of adoption of HIV treatment guidelines </a:t>
            </a:r>
            <a:br>
              <a:rPr lang="en-US" sz="2200" dirty="0" smtClean="0"/>
            </a:br>
            <a:r>
              <a:rPr lang="en-US" sz="2200" dirty="0" smtClean="0"/>
              <a:t>(Cox Proportional Hazard Model)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8114" y="1043551"/>
            <a:ext cx="184998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 smtClean="0"/>
          </a:p>
          <a:p>
            <a:endParaRPr lang="en-US" sz="1500" dirty="0"/>
          </a:p>
          <a:p>
            <a:r>
              <a:rPr lang="en-US" sz="1500" dirty="0" smtClean="0"/>
              <a:t>Ethnolinguistic fractionalization</a:t>
            </a:r>
            <a:r>
              <a:rPr lang="en-US" sz="2200" dirty="0" smtClean="0"/>
              <a:t>***</a:t>
            </a:r>
          </a:p>
          <a:p>
            <a:endParaRPr lang="en-US" sz="800" dirty="0" smtClean="0"/>
          </a:p>
          <a:p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88096" y="6224886"/>
            <a:ext cx="66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: 237       country-level </a:t>
            </a:r>
            <a:r>
              <a:rPr lang="en-US" sz="1600" dirty="0"/>
              <a:t>clustered standard errors </a:t>
            </a:r>
            <a:endParaRPr lang="en-US" sz="1600" dirty="0" smtClean="0"/>
          </a:p>
          <a:p>
            <a:r>
              <a:rPr lang="en-US" sz="1600" dirty="0" err="1" smtClean="0"/>
              <a:t>ph</a:t>
            </a:r>
            <a:r>
              <a:rPr lang="en-US" sz="1600" dirty="0" smtClean="0"/>
              <a:t> test: 0.00  control for GL: yes 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10892" y="852669"/>
            <a:ext cx="6188558" cy="5266797"/>
            <a:chOff x="0" y="0"/>
            <a:chExt cx="7215716" cy="6910917"/>
          </a:xfrm>
        </p:grpSpPr>
        <p:graphicFrame>
          <p:nvGraphicFramePr>
            <p:cNvPr id="17" name="Chart 16"/>
            <p:cNvGraphicFramePr/>
            <p:nvPr/>
          </p:nvGraphicFramePr>
          <p:xfrm>
            <a:off x="0" y="0"/>
            <a:ext cx="7215716" cy="69109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H="1">
              <a:off x="4405602" y="250469"/>
              <a:ext cx="5066" cy="617547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50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structures matter—racial &amp; ethnic stratification slows adoption</a:t>
            </a:r>
            <a:br>
              <a:rPr lang="en-US" dirty="0"/>
            </a:br>
            <a:endParaRPr lang="en-US" sz="3800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9750" y="2431659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Impact is large and significant</a:t>
            </a:r>
            <a:endParaRPr lang="en-US" b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25195" y="3961164"/>
            <a:ext cx="843718" cy="1451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750" y="3190688"/>
            <a:ext cx="2177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 </a:t>
            </a:r>
            <a:r>
              <a:rPr lang="en-US" dirty="0" smtClean="0"/>
              <a:t>(e.g</a:t>
            </a:r>
            <a:r>
              <a:rPr lang="en-US" dirty="0"/>
              <a:t>. the Maldives, Japan and South Korea come close)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22913" y="3209565"/>
            <a:ext cx="238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full</a:t>
            </a:r>
            <a:r>
              <a:rPr lang="en-US" dirty="0"/>
              <a:t> fractionalization (Papua New Guinea is closest at 0.984, Uganda and Tanzania high)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8513" y="3497221"/>
            <a:ext cx="2157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slow down by </a:t>
            </a:r>
            <a:r>
              <a:rPr lang="en-US" b="1" u="sng" dirty="0" smtClean="0"/>
              <a:t>52%</a:t>
            </a:r>
            <a:r>
              <a:rPr lang="en-US" dirty="0" smtClean="0"/>
              <a:t>, </a:t>
            </a:r>
            <a:r>
              <a:rPr lang="en-US" i="1" dirty="0"/>
              <a:t>ceteris paribus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8650" y="4878968"/>
            <a:ext cx="7378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Adds to evidence that ethnic divisions undermine public goods and policy </a:t>
            </a:r>
            <a:r>
              <a:rPr lang="en-US" dirty="0" smtClean="0"/>
              <a:t>coordination.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38592" y="3975678"/>
            <a:ext cx="636379" cy="1931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9750" y="1485569"/>
            <a:ext cx="746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Ethnolinguistic Fractionalization (ELF): </a:t>
            </a:r>
            <a:r>
              <a:rPr lang="en-US" dirty="0" smtClean="0"/>
              <a:t>likelihood </a:t>
            </a:r>
            <a:r>
              <a:rPr lang="en-US" dirty="0"/>
              <a:t>that two people chosen at random will be from different ethnic groups.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366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role of WHO and other international actors: push and pull</a:t>
            </a:r>
            <a:br>
              <a:rPr lang="en-US" dirty="0"/>
            </a:br>
            <a:endParaRPr lang="en-US" sz="3800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9749" y="4086394"/>
            <a:ext cx="742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“How can I tell the ministry of Finance that we want to do more than the WHO says?”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-AIDS leader, Swaziland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1531987"/>
            <a:ext cx="7423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WHO, Global Fund, PEPFAR are powerful players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Mixed impact: Provided funds, but GF opposed ART for all in lower income countries WHO was slower than IAS or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HHS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Aid for HIV (PEPFAR, GF, others) was not a significant predictor—until 2017: because PEPFAR made Test &amp; Start a requirement. 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North: WHO mattered not at all, South it was critical</a:t>
            </a:r>
          </a:p>
        </p:txBody>
      </p:sp>
    </p:spTree>
    <p:extLst>
      <p:ext uri="{BB962C8B-B14F-4D97-AF65-F5344CB8AC3E}">
        <p14:creationId xmlns:p14="http://schemas.microsoft.com/office/powerpoint/2010/main" val="20201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Limitations: </a:t>
            </a:r>
            <a:r>
              <a:rPr lang="en-US" sz="1800" dirty="0"/>
              <a:t>Cover 108 countries, but are nonetheless and represent a short period of time, since comparable guidelines are only available for the past approximately 15 years. </a:t>
            </a:r>
            <a:r>
              <a:rPr lang="en-US" sz="1800" dirty="0" smtClean="0"/>
              <a:t>Our </a:t>
            </a:r>
            <a:r>
              <a:rPr lang="en-US" sz="1800" dirty="0"/>
              <a:t>qualitative data make up for some of these limitations, but is also limited in reach to 12 countries.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sz="3800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9750" y="1696243"/>
            <a:ext cx="8189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institutional </a:t>
            </a:r>
            <a:r>
              <a:rPr lang="en-US" dirty="0"/>
              <a:t>political economy of countries is a stronger and more robust predictor of health policy diffusion than either disease burden or national wealth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systematic</a:t>
            </a:r>
            <a:r>
              <a:rPr lang="en-US" dirty="0"/>
              <a:t>, rather than </a:t>
            </a:r>
            <a:r>
              <a:rPr lang="en-US" dirty="0" smtClean="0"/>
              <a:t>random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veto players counterintuitive but important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new </a:t>
            </a:r>
            <a:r>
              <a:rPr lang="en-US" dirty="0"/>
              <a:t>approach is needed by agencies such as the WHO and UNAIDS.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9750" y="1378424"/>
            <a:ext cx="81263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Translation of scientific evidence into policy drives progress health (Deaton) 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Persistent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cross-national differences the policies governing standard medical treatments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Physicians, WHO, policymakers, (some) health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olicy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cholars: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improving scientific evidence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clarifying interpretations of that evidence for policymakers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awareness and dissemination channels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effective cost-benefit analyses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sufficient resources to implement new medical standards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social learning = diffusion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Even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addressing all of these factors is insufficient to secure rapid, equitable adoption of quality medical practice guidelines across countries and contexts.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-1446526" y="-149250"/>
            <a:ext cx="12037052" cy="67675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Thank you</a:t>
            </a:r>
            <a:endParaRPr lang="en-US" sz="3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35264" y="3129975"/>
            <a:ext cx="7908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2"/>
                </a:solidFill>
              </a:rPr>
              <a:t>Acknowledgements</a:t>
            </a:r>
          </a:p>
          <a:p>
            <a:pPr marL="457200" indent="-457200">
              <a:defRPr/>
            </a:pPr>
            <a:r>
              <a:rPr lang="en-US" sz="2000" dirty="0"/>
              <a:t>University of Pennsylvania Provost Interdisciplinary Innovation Fund</a:t>
            </a:r>
          </a:p>
          <a:p>
            <a:pPr marL="457200" lvl="0" indent="-457200">
              <a:defRPr/>
            </a:pPr>
            <a:r>
              <a:rPr lang="en-US" sz="2000" dirty="0" smtClean="0"/>
              <a:t>National Science Foundation </a:t>
            </a:r>
          </a:p>
          <a:p>
            <a:pPr marL="457200" lvl="0" indent="-457200">
              <a:defRPr/>
            </a:pPr>
            <a:r>
              <a:rPr lang="en-US" sz="2000" dirty="0" smtClean="0"/>
              <a:t>BC </a:t>
            </a:r>
            <a:r>
              <a:rPr lang="en-US" sz="2000" dirty="0"/>
              <a:t>Centre for Excellence in </a:t>
            </a:r>
            <a:r>
              <a:rPr lang="en-US" sz="2000" dirty="0" smtClean="0"/>
              <a:t>HIV/AIDS </a:t>
            </a:r>
            <a:endParaRPr lang="en-US" sz="20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International Association of Providers in AIDS Care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Reuben </a:t>
            </a:r>
            <a:r>
              <a:rPr lang="en-US" sz="2000" dirty="0" err="1" smtClean="0"/>
              <a:t>Granich</a:t>
            </a:r>
            <a:r>
              <a:rPr lang="en-US" sz="2000" dirty="0" smtClean="0"/>
              <a:t>, MD, MPH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UNAIDS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5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00" y="-33338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HIV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300" dirty="0" smtClean="0"/>
              <a:t>glaring case in point</a:t>
            </a:r>
            <a:endParaRPr lang="en-US" sz="33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0286" y="1021944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4394"/>
          <a:stretch/>
        </p:blipFill>
        <p:spPr>
          <a:xfrm>
            <a:off x="4245732" y="3283851"/>
            <a:ext cx="4993801" cy="20943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251" y="1597363"/>
            <a:ext cx="40670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When to start HIV Treatment?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advice: start late because drugs expensive, high side effects, unclear benefit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Series of RCTs show health benefits of earlier start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Prevents HIV transmission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Paradigm </a:t>
            </a:r>
            <a:r>
              <a:rPr lang="en-US" dirty="0" smtClean="0"/>
              <a:t>shifts in treatment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4" y="-33338"/>
            <a:ext cx="4776716" cy="33700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5439" y="5643873"/>
            <a:ext cx="583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CD4 </a:t>
            </a:r>
            <a:r>
              <a:rPr lang="en-US" sz="2200" dirty="0" smtClean="0"/>
              <a:t>Count: </a:t>
            </a:r>
            <a:r>
              <a:rPr lang="en-US" sz="2200" b="1" dirty="0" smtClean="0">
                <a:solidFill>
                  <a:schemeClr val="tx2"/>
                </a:solidFill>
              </a:rPr>
              <a:t>200 </a:t>
            </a:r>
            <a:r>
              <a:rPr lang="en-US" sz="2200" b="1" dirty="0">
                <a:solidFill>
                  <a:schemeClr val="tx2"/>
                </a:solidFill>
              </a:rPr>
              <a:t>→  350 →  500 →  Treat All </a:t>
            </a:r>
          </a:p>
        </p:txBody>
      </p:sp>
    </p:spTree>
    <p:extLst>
      <p:ext uri="{BB962C8B-B14F-4D97-AF65-F5344CB8AC3E}">
        <p14:creationId xmlns:p14="http://schemas.microsoft.com/office/powerpoint/2010/main" val="3006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088" y="1818728"/>
            <a:ext cx="7886700" cy="4351338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39" y="1238965"/>
            <a:ext cx="4543852" cy="3175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5365" y="1172901"/>
            <a:ext cx="427174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pieces for rapid, universal translation of science into policy:</a:t>
            </a:r>
          </a:p>
          <a:p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Evidence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 Billions $ on RCTs, Enrolled Tens of Thousands, Dozens of Countries</a:t>
            </a:r>
          </a:p>
          <a:p>
            <a:pPr marL="350838"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Economists complex studies to show “cost saving” or “cost effective”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Dissemination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WHO recommendations, Entire UN Agency (UNAIDS), UN High Level Meeting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Funding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$8.1 Billion per year in aid Global Fund, US Presidents Emergency Plan for AIDS Relief (PEPFAR), others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089" y="4278797"/>
            <a:ext cx="2410763" cy="1488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35" y="5767030"/>
            <a:ext cx="2233115" cy="806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424" y="4278797"/>
            <a:ext cx="1809466" cy="180946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8700" y="-333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HIV: </a:t>
            </a:r>
            <a:br>
              <a:rPr lang="en-US" dirty="0" smtClean="0"/>
            </a:br>
            <a:r>
              <a:rPr lang="en-US" sz="3300" dirty="0" smtClean="0"/>
              <a:t>glaring case in point</a:t>
            </a:r>
            <a:endParaRPr lang="en-US" sz="33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10286" y="1021944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00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question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-887499"/>
            <a:ext cx="9498842" cy="8134065"/>
            <a:chOff x="0" y="6342"/>
            <a:chExt cx="6109335" cy="3892550"/>
          </a:xfrm>
        </p:grpSpPr>
        <p:pic>
          <p:nvPicPr>
            <p:cNvPr id="10" name="Content Placeholder 5"/>
            <p:cNvPicPr>
              <a:picLocks noGrp="1"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42"/>
              <a:ext cx="6109335" cy="3892550"/>
            </a:xfrm>
            <a:prstGeom prst="rect">
              <a:avLst/>
            </a:prstGeom>
          </p:spPr>
        </p:pic>
        <p:sp>
          <p:nvSpPr>
            <p:cNvPr id="11" name="Text Box 3"/>
            <p:cNvSpPr txBox="1"/>
            <p:nvPr/>
          </p:nvSpPr>
          <p:spPr>
            <a:xfrm>
              <a:off x="0" y="232756"/>
              <a:ext cx="3660775" cy="22479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effectLst/>
                  <a:latin typeface="Calibri" charset="0"/>
                  <a:ea typeface="Cambria" charset="0"/>
                </a:rPr>
                <a:t>Figure 1: HIV Treatment Guidelines, December 2016</a:t>
              </a:r>
              <a:endParaRPr lang="en-US" sz="1200">
                <a:effectLst/>
                <a:latin typeface="Times New Roman" charset="0"/>
                <a:ea typeface="Cambria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52131" y="5786651"/>
            <a:ext cx="440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HIV Treatment Guidelines as of Jan 2017</a:t>
            </a:r>
          </a:p>
        </p:txBody>
      </p:sp>
    </p:spTree>
    <p:extLst>
      <p:ext uri="{BB962C8B-B14F-4D97-AF65-F5344CB8AC3E}">
        <p14:creationId xmlns:p14="http://schemas.microsoft.com/office/powerpoint/2010/main" val="5413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0" y="0"/>
            <a:ext cx="9785241" cy="14182955"/>
          </a:xfrm>
        </p:spPr>
      </p:pic>
      <p:sp>
        <p:nvSpPr>
          <p:cNvPr id="2" name="TextBox 1"/>
          <p:cNvSpPr txBox="1"/>
          <p:nvPr/>
        </p:nvSpPr>
        <p:spPr>
          <a:xfrm>
            <a:off x="6135758" y="503583"/>
            <a:ext cx="11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Feb 2012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135759" y="1073426"/>
            <a:ext cx="310077" cy="477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11548" y="1073426"/>
            <a:ext cx="700303" cy="1566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85416" y="516835"/>
            <a:ext cx="11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Feb 2017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64" y="26618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A Political Economy of HIV Treatment Policy: is variation systematic?</a:t>
            </a:r>
            <a:br>
              <a:rPr lang="en-US" dirty="0"/>
            </a:b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6614" y="1502688"/>
            <a:ext cx="80073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“Evidence based medicine”: </a:t>
            </a:r>
            <a:r>
              <a:rPr lang="en-US" dirty="0" smtClean="0"/>
              <a:t>Policymakers act rationally on evidence</a:t>
            </a:r>
          </a:p>
          <a:p>
            <a:endParaRPr lang="en-US" dirty="0" smtClean="0"/>
          </a:p>
          <a:p>
            <a:r>
              <a:rPr lang="en-US" b="1" dirty="0" smtClean="0"/>
              <a:t>Agenda setting: </a:t>
            </a:r>
            <a:r>
              <a:rPr lang="en-US" dirty="0" smtClean="0"/>
              <a:t>high prevalence (and social attention it triggers) should generate “urgency”</a:t>
            </a:r>
          </a:p>
          <a:p>
            <a:endParaRPr lang="en-US" dirty="0"/>
          </a:p>
          <a:p>
            <a:r>
              <a:rPr lang="en-US" b="1" dirty="0" smtClean="0"/>
              <a:t>Democracy: </a:t>
            </a:r>
            <a:r>
              <a:rPr lang="en-US" dirty="0" smtClean="0"/>
              <a:t>open media &amp; activism </a:t>
            </a:r>
            <a:r>
              <a:rPr lang="en-US" dirty="0" smtClean="0"/>
              <a:t>= better information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Economics: </a:t>
            </a:r>
            <a:r>
              <a:rPr lang="en-US" dirty="0" smtClean="0"/>
              <a:t>poorer </a:t>
            </a:r>
            <a:r>
              <a:rPr lang="en-US" dirty="0"/>
              <a:t>countries will not adopt or </a:t>
            </a:r>
            <a:r>
              <a:rPr lang="en-US" dirty="0" smtClean="0"/>
              <a:t>will adopt </a:t>
            </a:r>
            <a:r>
              <a:rPr lang="en-US" dirty="0"/>
              <a:t>more slowly because they simply cannot afford the cost of </a:t>
            </a:r>
            <a:r>
              <a:rPr lang="en-US" dirty="0" smtClean="0"/>
              <a:t>implementation</a:t>
            </a:r>
          </a:p>
          <a:p>
            <a:endParaRPr lang="en-US" dirty="0"/>
          </a:p>
          <a:p>
            <a:r>
              <a:rPr lang="is-IS" b="1" dirty="0" smtClean="0">
                <a:solidFill>
                  <a:schemeClr val="accent1"/>
                </a:solidFill>
              </a:rPr>
              <a:t>… but these do not seem consistently good predictors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Garbage Can Model: </a:t>
            </a:r>
            <a:r>
              <a:rPr lang="en-US" dirty="0" smtClean="0"/>
              <a:t>policymaking </a:t>
            </a:r>
            <a:r>
              <a:rPr lang="en-US" dirty="0"/>
              <a:t>is simply so complex that it is impossible to move toward </a:t>
            </a:r>
            <a:r>
              <a:rPr lang="en-US" dirty="0" smtClean="0"/>
              <a:t>convergence or predicting </a:t>
            </a:r>
            <a:r>
              <a:rPr lang="en-US" dirty="0"/>
              <a:t>which countries will rapidly adopt </a:t>
            </a:r>
            <a:r>
              <a:rPr lang="en-US" dirty="0" smtClean="0"/>
              <a:t> (Cohen, March, Olson)</a:t>
            </a:r>
          </a:p>
          <a:p>
            <a:r>
              <a:rPr lang="en-US" b="1" dirty="0" smtClean="0"/>
              <a:t>(also seemingly where many policy agencies stand)</a:t>
            </a:r>
          </a:p>
          <a:p>
            <a:endParaRPr lang="en-US" dirty="0"/>
          </a:p>
          <a:p>
            <a:r>
              <a:rPr lang="is-IS" b="1" dirty="0">
                <a:solidFill>
                  <a:schemeClr val="accent1"/>
                </a:solidFill>
              </a:rPr>
              <a:t>… </a:t>
            </a:r>
            <a:r>
              <a:rPr lang="en-US" b="1" dirty="0" smtClean="0">
                <a:solidFill>
                  <a:schemeClr val="accent1"/>
                </a:solidFill>
              </a:rPr>
              <a:t>can we really not predict?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010383" cy="4820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Coding HIV </a:t>
            </a:r>
            <a:r>
              <a:rPr lang="en-US" sz="1800" b="1" dirty="0" smtClean="0"/>
              <a:t>Guidelines</a:t>
            </a:r>
            <a:endParaRPr lang="en-US" sz="1800" b="1" dirty="0">
              <a:latin typeface="+mj-lt"/>
            </a:endParaRPr>
          </a:p>
          <a:p>
            <a:r>
              <a:rPr lang="en-US" sz="1800" dirty="0" smtClean="0"/>
              <a:t>Constructed </a:t>
            </a:r>
            <a:r>
              <a:rPr lang="en-US" sz="1800" dirty="0"/>
              <a:t>a database of national HIV treatment guidelines through monthly Internet searches, direct requests to experts and program managers, and unsolicited submissions. </a:t>
            </a:r>
            <a:endParaRPr lang="en-US" sz="1800" dirty="0" smtClean="0"/>
          </a:p>
          <a:p>
            <a:r>
              <a:rPr lang="en-US" sz="1800" dirty="0" smtClean="0"/>
              <a:t>290 </a:t>
            </a:r>
            <a:r>
              <a:rPr lang="en-US" sz="1800" dirty="0"/>
              <a:t>published national ART </a:t>
            </a:r>
            <a:r>
              <a:rPr lang="en-US" sz="1800" dirty="0" smtClean="0"/>
              <a:t>guidelines </a:t>
            </a:r>
            <a:r>
              <a:rPr lang="en-US" sz="1800" dirty="0"/>
              <a:t>for adults and adolescents from 122 countries (98% of </a:t>
            </a:r>
            <a:r>
              <a:rPr lang="en-US" sz="1800" dirty="0" smtClean="0"/>
              <a:t>the global </a:t>
            </a:r>
            <a:r>
              <a:rPr lang="en-US" sz="1800" dirty="0"/>
              <a:t>HIV burden)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600" dirty="0" smtClean="0"/>
              <a:t>Extracted:</a:t>
            </a:r>
          </a:p>
          <a:p>
            <a:pPr lvl="1"/>
            <a:r>
              <a:rPr lang="en-US" sz="1600" dirty="0"/>
              <a:t>(a) date i.e. month and year of publication and </a:t>
            </a:r>
            <a:endParaRPr lang="en-US" sz="1600" dirty="0" smtClean="0"/>
          </a:p>
          <a:p>
            <a:pPr lvl="1"/>
            <a:r>
              <a:rPr lang="en-US" sz="1600" dirty="0" smtClean="0"/>
              <a:t>(</a:t>
            </a:r>
            <a:r>
              <a:rPr lang="en-US" sz="1600" dirty="0"/>
              <a:t>b) antiretroviral therapy (ART) eligibility criteria for asymptomatic people living with HIV.</a:t>
            </a:r>
            <a:endParaRPr lang="en-US" sz="1600" dirty="0" smtClean="0"/>
          </a:p>
          <a:p>
            <a:r>
              <a:rPr lang="en-US" sz="1800" dirty="0" smtClean="0"/>
              <a:t>DV = Calculated the time difference in months between when WHO recommended a CD4 initiation and national policy adoption 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(Higher </a:t>
            </a:r>
            <a:r>
              <a:rPr lang="en-US" sz="1800" dirty="0">
                <a:solidFill>
                  <a:schemeClr val="accent1"/>
                </a:solidFill>
              </a:rPr>
              <a:t>values represent slower </a:t>
            </a:r>
            <a:r>
              <a:rPr lang="en-US" sz="1800" dirty="0" smtClean="0">
                <a:solidFill>
                  <a:schemeClr val="accent1"/>
                </a:solidFill>
              </a:rPr>
              <a:t>adopters)</a:t>
            </a:r>
            <a:endParaRPr lang="en-US" sz="1800" dirty="0">
              <a:solidFill>
                <a:schemeClr val="accent1"/>
              </a:solidFill>
            </a:endParaRPr>
          </a:p>
          <a:p>
            <a:endParaRPr lang="en-US" sz="18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706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28650" y="1351128"/>
            <a:ext cx="7423529" cy="27296"/>
          </a:xfrm>
          <a:prstGeom prst="line">
            <a:avLst/>
          </a:prstGeom>
          <a:ln w="158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7631" y="1402545"/>
            <a:ext cx="328671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Statistical analysis </a:t>
            </a:r>
            <a:endParaRPr lang="en-US" u="sng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Cox proportional hazard model to model guideline adoption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u="sng" dirty="0" smtClean="0"/>
              <a:t>IVs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Disease Burden/Need:</a:t>
            </a:r>
          </a:p>
          <a:p>
            <a:pPr lvl="1"/>
            <a:r>
              <a:rPr lang="en-US" dirty="0" smtClean="0"/>
              <a:t>HIV prevalence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Wealth: </a:t>
            </a:r>
          </a:p>
          <a:p>
            <a:pPr lvl="1"/>
            <a:r>
              <a:rPr lang="en-US" dirty="0" smtClean="0"/>
              <a:t>GDP per capita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Democracy: </a:t>
            </a:r>
          </a:p>
          <a:p>
            <a:pPr lvl="1"/>
            <a:r>
              <a:rPr lang="en-US" dirty="0" smtClean="0"/>
              <a:t>polity score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Structure of government:</a:t>
            </a:r>
          </a:p>
          <a:p>
            <a:pPr lvl="1"/>
            <a:r>
              <a:rPr lang="en-US" dirty="0" smtClean="0"/>
              <a:t>veto points (checks) from IADP political institutions database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Ethnolinguistic Fractionalization</a:t>
            </a:r>
            <a:r>
              <a:rPr lang="en-US" dirty="0" smtClean="0"/>
              <a:t>    </a:t>
            </a:r>
          </a:p>
          <a:p>
            <a:pPr lvl="1"/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Alessina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endParaRPr lang="en-US" u="sng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Kavanagh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A10C-034D-CB42-B18B-A82D667A62AD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96291"/>
              </p:ext>
            </p:extLst>
          </p:nvPr>
        </p:nvGraphicFramePr>
        <p:xfrm>
          <a:off x="4162570" y="1773611"/>
          <a:ext cx="4885896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209"/>
                <a:gridCol w="529974"/>
                <a:gridCol w="832513"/>
                <a:gridCol w="545911"/>
                <a:gridCol w="846161"/>
                <a:gridCol w="519759"/>
                <a:gridCol w="831369"/>
              </a:tblGrid>
              <a:tr h="202097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Table 1: Countries Sampled by Systemic Differences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25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HIV Prevalence</a:t>
                      </a:r>
                      <a:r>
                        <a:rPr lang="en-US" sz="1000" dirty="0">
                          <a:effectLst/>
                        </a:rPr>
                        <a:t> (adjusted)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Per Capita health </a:t>
                      </a:r>
                      <a:r>
                        <a:rPr lang="en-US" sz="1000" dirty="0">
                          <a:effectLst/>
                        </a:rPr>
                        <a:t>expenditure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Health System ranking </a:t>
                      </a:r>
                      <a:r>
                        <a:rPr lang="en-US" sz="1000" dirty="0">
                          <a:effectLst/>
                        </a:rPr>
                        <a:t>(adjusted)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92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Early Adopters</a:t>
                      </a:r>
                      <a:endParaRPr lang="en-US" sz="1200" b="1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Higher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Brazil, Malawi, Thailand, U.S.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Brazil, France, </a:t>
                      </a:r>
                      <a:r>
                        <a:rPr lang="en-US" sz="1000" dirty="0" smtClean="0">
                          <a:effectLst/>
                        </a:rPr>
                        <a:t>Netherlands </a:t>
                      </a:r>
                      <a:r>
                        <a:rPr lang="en-US" sz="1000" dirty="0">
                          <a:effectLst/>
                        </a:rPr>
                        <a:t>U.S.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France, </a:t>
                      </a:r>
                      <a:r>
                        <a:rPr lang="en-US" sz="1000" dirty="0" smtClean="0">
                          <a:effectLst/>
                        </a:rPr>
                        <a:t>Netherlands </a:t>
                      </a:r>
                      <a:r>
                        <a:rPr lang="en-US" sz="1000" dirty="0">
                          <a:effectLst/>
                        </a:rPr>
                        <a:t>Thailand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37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Lower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France, Netherlands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Low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Malawi, Thailand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Brazil, Malawi, U.S.,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8068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Late Adopters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Higher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South Africa, Swaziland, Uganda, Zambia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Canada, South Africa, Swaziland, Uganda,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Canada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2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Lower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Canada, India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India, Zambia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India, Lesotho, South Africa, Swaziland, Uganda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53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Sources: (UNAIDS 2016; World Bank 2017; Institute of Medicine 2013; Murray and </a:t>
                      </a:r>
                      <a:r>
                        <a:rPr lang="en-US" sz="1000" dirty="0" err="1">
                          <a:effectLst/>
                        </a:rPr>
                        <a:t>Frenk</a:t>
                      </a:r>
                      <a:r>
                        <a:rPr lang="en-US" sz="1000" dirty="0">
                          <a:effectLst/>
                        </a:rPr>
                        <a:t> 2010)</a:t>
                      </a:r>
                      <a:endParaRPr lang="en-US" sz="1200" dirty="0">
                        <a:effectLst/>
                        <a:latin typeface="Times New Roman" charset="0"/>
                        <a:ea typeface="Cambria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162570" y="1417609"/>
            <a:ext cx="4790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Qualitative process </a:t>
            </a:r>
            <a:r>
              <a:rPr lang="en-US" u="sng" dirty="0" smtClean="0"/>
              <a:t>tracing:</a:t>
            </a:r>
            <a:r>
              <a:rPr lang="en-US" dirty="0" smtClean="0"/>
              <a:t> 25 interviews, 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b Talk Kavanagh-11.1" id="{2E7EA12C-6BFD-CC45-900E-1659C540A163}" vid="{B5624A04-4F90-7E4B-B5B9-520B4D4AE1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Job Talk Kavanagh-11.1</Template>
  <TotalTime>5110</TotalTime>
  <Words>1465</Words>
  <Application>Microsoft Macintosh PowerPoint</Application>
  <PresentationFormat>On-screen Show (4:3)</PresentationFormat>
  <Paragraphs>280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Cambria</vt:lpstr>
      <vt:lpstr>Times New Roman</vt:lpstr>
      <vt:lpstr>Wingdings</vt:lpstr>
      <vt:lpstr>Arial</vt:lpstr>
      <vt:lpstr>Office Theme</vt:lpstr>
      <vt:lpstr>A political economy of HIV treatment policy</vt:lpstr>
      <vt:lpstr>Puzzle</vt:lpstr>
      <vt:lpstr>HIV:  glaring case in point</vt:lpstr>
      <vt:lpstr>PowerPoint Presentation</vt:lpstr>
      <vt:lpstr>question</vt:lpstr>
      <vt:lpstr>PowerPoint Presentation</vt:lpstr>
      <vt:lpstr>  A Political Economy of HIV Treatment Policy: is variation systematic? </vt:lpstr>
      <vt:lpstr>Methodology</vt:lpstr>
      <vt:lpstr>Methodology</vt:lpstr>
      <vt:lpstr>Speed of adoption of HIV treatment guidelines  (Cox Proportional Hazard Model)</vt:lpstr>
      <vt:lpstr>Expected factors do not have an effect</vt:lpstr>
      <vt:lpstr>Structure of government</vt:lpstr>
      <vt:lpstr>Speed of adoption of HIV treatment guidelines  (Cox Proportional Hazard Model)</vt:lpstr>
      <vt:lpstr>Structure of government</vt:lpstr>
      <vt:lpstr>Speed of adoption of HIV treatment guidelines  (Cox Proportional Hazard Model)</vt:lpstr>
      <vt:lpstr>Social structures matter—racial &amp; ethnic stratification slows adoption </vt:lpstr>
      <vt:lpstr>The role of WHO and other international actors: push and pull </vt:lpstr>
      <vt:lpstr>PowerPoint Presentation</vt:lpstr>
      <vt:lpstr>Conclusion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Constitutionalizing Health</dc:title>
  <dc:creator>MK</dc:creator>
  <cp:lastModifiedBy>MK</cp:lastModifiedBy>
  <cp:revision>98</cp:revision>
  <dcterms:created xsi:type="dcterms:W3CDTF">2017-03-09T06:13:15Z</dcterms:created>
  <dcterms:modified xsi:type="dcterms:W3CDTF">2018-07-25T13:45:41Z</dcterms:modified>
</cp:coreProperties>
</file>